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9144000" cy="6858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72A"/>
    <a:srgbClr val="476471"/>
    <a:srgbClr val="BDE3F2"/>
    <a:srgbClr val="CBD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4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CEC8C-147C-4E68-B086-113BFEFE4FBF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92BD5-1A7D-43D5-944B-BBFE9DE87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907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88616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9820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17505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670050"/>
            <a:ext cx="11172825" cy="4870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45043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670050"/>
            <a:ext cx="4494213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3060700"/>
            <a:ext cx="5510213" cy="3479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9813" y="3060700"/>
            <a:ext cx="5510212" cy="3479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44288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04925"/>
            <a:ext cx="11172825" cy="9953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463800"/>
            <a:ext cx="5510213" cy="4165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19813" y="2463800"/>
            <a:ext cx="5510212" cy="2006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19813" y="4622800"/>
            <a:ext cx="5510212" cy="20066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6529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1122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2530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7651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226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65589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64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172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4279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MDV_pozadi_ppt"/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0138"/>
            <a:ext cx="12185650" cy="575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1304925"/>
            <a:ext cx="111728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NADPIS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2463800"/>
            <a:ext cx="11172825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Text</a:t>
            </a:r>
          </a:p>
        </p:txBody>
      </p:sp>
      <p:pic>
        <p:nvPicPr>
          <p:cNvPr id="1031" name="Picture 9" descr="MDV_pozadi_ppt"/>
          <p:cNvPicPr>
            <a:picLocks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0138"/>
            <a:ext cx="12185650" cy="575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312" y="269721"/>
            <a:ext cx="1833120" cy="720000"/>
          </a:xfrm>
          <a:prstGeom prst="rect">
            <a:avLst/>
          </a:prstGeom>
        </p:spPr>
      </p:pic>
      <p:pic>
        <p:nvPicPr>
          <p:cNvPr id="4" name="Picture 2" descr="VÃ½sledek obrÃ¡zku pro logo pÄr pn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558" y="300853"/>
            <a:ext cx="709685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2" y="241413"/>
            <a:ext cx="3531390" cy="90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369" y="183873"/>
            <a:ext cx="1408494" cy="95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8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rgbClr val="EB125E"/>
          </a:solidFill>
          <a:latin typeface="HOPX_01" pitchFamily="2" charset="-128"/>
          <a:ea typeface="HOPX_01" pitchFamily="2" charset="-128"/>
          <a:cs typeface="HOPX_01" pitchFamily="2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EB125E"/>
          </a:solidFill>
          <a:latin typeface="HOPX_01" pitchFamily="2" charset="-128"/>
          <a:ea typeface="HOPX_01" pitchFamily="2" charset="-128"/>
          <a:cs typeface="HOPX_01" pitchFamily="2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EB125E"/>
          </a:solidFill>
          <a:latin typeface="HOPX_01" pitchFamily="2" charset="-128"/>
          <a:ea typeface="HOPX_01" pitchFamily="2" charset="-128"/>
          <a:cs typeface="HOPX_01" pitchFamily="2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EB125E"/>
          </a:solidFill>
          <a:latin typeface="HOPX_01" pitchFamily="2" charset="-128"/>
          <a:ea typeface="HOPX_01" pitchFamily="2" charset="-128"/>
          <a:cs typeface="HOPX_01" pitchFamily="2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EB125E"/>
          </a:solidFill>
          <a:latin typeface="HOPX_01" pitchFamily="2" charset="-128"/>
          <a:ea typeface="HOPX_01" pitchFamily="2" charset="-128"/>
          <a:cs typeface="HOPX_01" pitchFamily="2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E2001A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E2001A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E2001A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E2001A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81905"/>
            <a:ext cx="5510213" cy="99536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cs-CZ" sz="2000" b="1" kern="1200" dirty="0">
                <a:solidFill>
                  <a:schemeClr val="tx1"/>
                </a:solidFill>
                <a:latin typeface="HOPX_01" pitchFamily="2" charset="-128"/>
                <a:ea typeface="HOPX_01" pitchFamily="2" charset="-128"/>
                <a:cs typeface="HOPX_01" pitchFamily="2" charset="-128"/>
              </a:rPr>
              <a:t>Pozvánka na slavnostní vyhlášení vítězů výtvarné a literární soutěže</a:t>
            </a:r>
            <a:br>
              <a:rPr lang="cs-CZ" sz="2000" b="1" kern="1200" dirty="0">
                <a:solidFill>
                  <a:srgbClr val="476471"/>
                </a:solidFill>
                <a:latin typeface="HOPX_01" pitchFamily="2" charset="-128"/>
                <a:ea typeface="HOPX_01" pitchFamily="2" charset="-128"/>
                <a:cs typeface="HOPX_01" pitchFamily="2" charset="-128"/>
              </a:rPr>
            </a:br>
            <a:r>
              <a:rPr lang="cs-CZ" sz="2000" b="1" kern="1200" dirty="0">
                <a:solidFill>
                  <a:srgbClr val="FFC72A"/>
                </a:solidFill>
                <a:latin typeface="HOPX_01" pitchFamily="2" charset="-128"/>
                <a:ea typeface="HOPX_01" pitchFamily="2" charset="-128"/>
                <a:cs typeface="HOPX_01" pitchFamily="2" charset="-128"/>
              </a:rPr>
              <a:t>„BEZPEČN</a:t>
            </a:r>
            <a:r>
              <a:rPr lang="cs-CZ" sz="2000" dirty="0">
                <a:solidFill>
                  <a:srgbClr val="FFC72A"/>
                </a:solidFill>
              </a:rPr>
              <a:t>Ě U</a:t>
            </a:r>
            <a:r>
              <a:rPr lang="cs-CZ" sz="2000" b="1" kern="1200" dirty="0">
                <a:solidFill>
                  <a:srgbClr val="FFC72A"/>
                </a:solidFill>
                <a:latin typeface="HOPX_01" pitchFamily="2" charset="-128"/>
                <a:ea typeface="HOPX_01" pitchFamily="2" charset="-128"/>
                <a:cs typeface="HOPX_01" pitchFamily="2" charset="-128"/>
              </a:rPr>
              <a:t> DOPRAV</a:t>
            </a:r>
            <a:r>
              <a:rPr lang="cs-CZ" sz="2000" dirty="0">
                <a:solidFill>
                  <a:srgbClr val="FFC72A"/>
                </a:solidFill>
              </a:rPr>
              <a:t>NÍ NEHODY</a:t>
            </a:r>
            <a:r>
              <a:rPr lang="cs-CZ" sz="2000" b="1" kern="1200" dirty="0">
                <a:solidFill>
                  <a:srgbClr val="FFC72A"/>
                </a:solidFill>
                <a:latin typeface="HOPX_01" pitchFamily="2" charset="-128"/>
                <a:ea typeface="HOPX_01" pitchFamily="2" charset="-128"/>
                <a:cs typeface="HOPX_01" pitchFamily="2" charset="-128"/>
              </a:rPr>
              <a:t>“</a:t>
            </a:r>
          </a:p>
        </p:txBody>
      </p:sp>
      <p:sp>
        <p:nvSpPr>
          <p:cNvPr id="6" name="TextovéPole 5"/>
          <p:cNvSpPr txBox="1"/>
          <p:nvPr/>
        </p:nvSpPr>
        <p:spPr bwMode="auto">
          <a:xfrm>
            <a:off x="6119813" y="5301230"/>
            <a:ext cx="5510212" cy="9302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cs-CZ" sz="1200" dirty="0">
                <a:latin typeface="+mn-lt"/>
                <a:cs typeface="+mn-cs"/>
              </a:rPr>
              <a:t>V případě dalších dotazů se obraťte: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cs-CZ" sz="1200" b="1" dirty="0">
                <a:latin typeface="+mn-lt"/>
                <a:cs typeface="+mn-cs"/>
              </a:rPr>
              <a:t>Markéta Novotná </a:t>
            </a:r>
            <a:r>
              <a:rPr lang="cs-CZ" sz="1200" dirty="0">
                <a:latin typeface="+mn-lt"/>
                <a:cs typeface="+mn-cs"/>
              </a:rPr>
              <a:t>- Metodik dopravní výchovy, tel: 777 742 077, e-mail: marketa.novotna@tymbezpecnosti.cz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r>
              <a:rPr lang="cs-CZ" sz="1200" b="1" dirty="0">
                <a:latin typeface="+mn-lt"/>
                <a:cs typeface="+mn-cs"/>
              </a:rPr>
              <a:t>Bezpečně na silnicích o.p.s. </a:t>
            </a:r>
            <a:r>
              <a:rPr lang="cs-CZ" sz="1200" dirty="0">
                <a:latin typeface="+mn-lt"/>
                <a:cs typeface="+mn-cs"/>
              </a:rPr>
              <a:t>Valdštejnská 381/6 46001 Liberec - Liberec II-Nové Město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</a:pPr>
            <a:endParaRPr lang="cs-CZ" sz="1600" dirty="0">
              <a:latin typeface="+mn-lt"/>
              <a:cs typeface="+mn-cs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type="body" sz="half" idx="1"/>
          </p:nvPr>
        </p:nvSpPr>
        <p:spPr>
          <a:xfrm>
            <a:off x="457200" y="2463800"/>
            <a:ext cx="5510213" cy="4165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sz="1400" b="1" dirty="0"/>
          </a:p>
          <a:p>
            <a:r>
              <a:rPr lang="cs-CZ" sz="1400" b="1" dirty="0"/>
              <a:t>Dne: 	</a:t>
            </a:r>
            <a:r>
              <a:rPr lang="cs-CZ" sz="1400" dirty="0">
                <a:solidFill>
                  <a:srgbClr val="FF0000"/>
                </a:solidFill>
              </a:rPr>
              <a:t>DD. MM. </a:t>
            </a:r>
            <a:r>
              <a:rPr lang="cs-CZ" sz="1400" dirty="0"/>
              <a:t>2025</a:t>
            </a:r>
          </a:p>
          <a:p>
            <a:r>
              <a:rPr lang="cs-CZ" sz="1400" b="1" dirty="0"/>
              <a:t>Čas: 	</a:t>
            </a:r>
            <a:r>
              <a:rPr lang="cs-CZ" sz="1400" b="1" dirty="0">
                <a:solidFill>
                  <a:srgbClr val="FF0000"/>
                </a:solidFill>
              </a:rPr>
              <a:t>HH:MM – HH:MM</a:t>
            </a:r>
          </a:p>
          <a:p>
            <a:r>
              <a:rPr lang="cs-CZ" sz="1400" b="1" dirty="0"/>
              <a:t>Místo: 	</a:t>
            </a:r>
            <a:r>
              <a:rPr lang="cs-CZ" sz="1400" b="1" dirty="0">
                <a:solidFill>
                  <a:srgbClr val="FF0000"/>
                </a:solidFill>
              </a:rPr>
              <a:t>Název místa</a:t>
            </a:r>
            <a:r>
              <a:rPr lang="cs-CZ" sz="1400" dirty="0">
                <a:solidFill>
                  <a:srgbClr val="FF0000"/>
                </a:solidFill>
              </a:rPr>
              <a:t>,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		</a:t>
            </a:r>
            <a:r>
              <a:rPr lang="cs-CZ" sz="1400" dirty="0">
                <a:solidFill>
                  <a:srgbClr val="FF0000"/>
                </a:solidFill>
              </a:rPr>
              <a:t>Adresa</a:t>
            </a:r>
            <a:endParaRPr lang="cs-CZ" sz="1400" b="1" dirty="0">
              <a:solidFill>
                <a:srgbClr val="FF0000"/>
              </a:solidFill>
            </a:endParaRPr>
          </a:p>
          <a:p>
            <a:r>
              <a:rPr lang="cs-CZ" sz="1400" dirty="0"/>
              <a:t> 	Rádi bychom vás pozvali na slavností vyhlášení a předávání cen krajského kola výtvarné a literární soutěže „BEZPEČNĚ U DOPRAVNÍ NEHODY“. Reprezentanti výherních škol v doprovodu pedagogů nebo rodičů budou ohodnoceni dne </a:t>
            </a:r>
            <a:r>
              <a:rPr lang="cs-CZ" sz="1400" dirty="0">
                <a:solidFill>
                  <a:srgbClr val="FF0000"/>
                </a:solidFill>
              </a:rPr>
              <a:t>DD. MM.</a:t>
            </a:r>
            <a:r>
              <a:rPr lang="cs-CZ" sz="1400" dirty="0"/>
              <a:t> 2025 v </a:t>
            </a:r>
            <a:r>
              <a:rPr lang="cs-CZ" sz="1400" dirty="0">
                <a:solidFill>
                  <a:srgbClr val="FF0000"/>
                </a:solidFill>
              </a:rPr>
              <a:t>HH:MM v POPIS MÍSTA. </a:t>
            </a:r>
            <a:r>
              <a:rPr lang="cs-CZ" sz="1400" dirty="0"/>
              <a:t>Výhercům zde budou předány hodnotné ceny </a:t>
            </a:r>
            <a:r>
              <a:rPr lang="cs-CZ" sz="1400" dirty="0">
                <a:solidFill>
                  <a:srgbClr val="FF0000"/>
                </a:solidFill>
              </a:rPr>
              <a:t>za účasti </a:t>
            </a:r>
            <a:r>
              <a:rPr lang="cs-CZ" sz="1400" i="1" dirty="0">
                <a:solidFill>
                  <a:srgbClr val="FF0000"/>
                </a:solidFill>
              </a:rPr>
              <a:t>Jana Svitáka, náměstka hejtmana, řízení rezortu dopravy, investic a veřejných zakázek, zástupců Krajského ředitelství policie Libereckého kraje, zástupců Týmu silniční bezpečnosti a dalších. </a:t>
            </a:r>
          </a:p>
          <a:p>
            <a:pPr marL="0"/>
            <a:r>
              <a:rPr lang="cs-CZ" sz="1400" dirty="0"/>
              <a:t>Ceny do soutěže věnovali Tým silniční bezpečnosti, Česká kancelář pojistitelů, Policie ČR, a další partneři.</a:t>
            </a:r>
          </a:p>
          <a:p>
            <a:r>
              <a:rPr lang="cs-CZ" sz="1400" dirty="0"/>
              <a:t> </a:t>
            </a:r>
          </a:p>
        </p:txBody>
      </p:sp>
      <p:pic>
        <p:nvPicPr>
          <p:cNvPr id="2" name="Obrázek 1" descr="Obsah obrázku Kreslený film, Pozemní vozidlo, Animace, vozidlo&#10;&#10;Popis byl vytvořen automaticky">
            <a:extLst>
              <a:ext uri="{FF2B5EF4-FFF2-40B4-BE49-F238E27FC236}">
                <a16:creationId xmlns:a16="http://schemas.microsoft.com/office/drawing/2014/main" id="{3F486D60-F601-8ED9-DFF4-97FCC4799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015" y="1747069"/>
            <a:ext cx="4588624" cy="334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71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_TSB_PČR_LK_Š_ČL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_TSB_PČR_LK_Š_ČL" id="{46BEA56F-C58C-4930-B6CF-56ADE9BCF0ED}" vid="{CCAA305F-990A-446F-9CF3-BAA8CBD3B3C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Motiv_TSB_PČR_LK_Š_ČL</Template>
  <TotalTime>3533</TotalTime>
  <Words>194</Words>
  <Application>Microsoft Office PowerPoint</Application>
  <PresentationFormat>Širokoúhlá obrazovka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HOPX_01</vt:lpstr>
      <vt:lpstr>Motiv_TSB_PČR_LK_Š_ČL</vt:lpstr>
      <vt:lpstr>Pozvánka na slavnostní vyhlášení vítězů výtvarné a literární soutěže „BEZPEČNĚ U DOPRAVNÍ NEHODY“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 NA SLAVNOSTNÍ VYHLÁŠENÍ VÍTĚZŮ VÝTVARNÉ SOUTĚŽE  „BUĎ VIDĚT NEJEN NA PODZIM“</dc:title>
  <dc:creator>novotn.a.marketa93@gmail.com</dc:creator>
  <cp:lastModifiedBy>Markéta Novotná</cp:lastModifiedBy>
  <cp:revision>41</cp:revision>
  <dcterms:created xsi:type="dcterms:W3CDTF">2017-11-22T17:02:16Z</dcterms:created>
  <dcterms:modified xsi:type="dcterms:W3CDTF">2025-01-17T10:27:28Z</dcterms:modified>
</cp:coreProperties>
</file>